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A9D8-76D0-45C2-8CBB-6938A59A1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65EFA-BB66-434F-A901-93737C504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C4C9C-E74E-44F5-B7E7-229FD85F7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FA089-7C45-4815-AD03-C819E549B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70810-33E0-4D2F-B2DB-39D641A5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3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72EF2-F17A-4A01-B0D3-41C5D506C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5F9F70-75F7-42EE-8388-3707D4C99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BADD4-9249-4D1F-8B8C-0045460D8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7A86B-1EDD-4978-AE80-D54ACB3C6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1A537-15FC-4B92-9DDB-5C9C03F52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34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E96B72-ADA3-4802-9FDB-7C9942C191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60FE1-C37D-43FD-A12E-FED467040D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A7451-80E7-4EE8-B12F-69A6EDE28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D4F79-4205-465E-B85B-88246B101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4EFB6-6500-49CF-B2EE-F8DBBF256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47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15EB8-80AC-4A77-BFBC-CE9533F2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02A4-A493-40A8-A26E-9836083CF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82B7D-7C26-46C0-B616-E562CE0FA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1F41A-049A-491A-B793-998F33BD1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97089-6995-49CB-944C-A2EA43DA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52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50D3A-E73D-4255-B7D7-5553DA3D4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6A845-BAB5-4844-A1A6-C441C7DCC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F2971-C278-4DB6-8257-593DB812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6CF46-DA21-4965-AD1F-B43D4314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14D7B-4645-4E85-99E8-4122D99B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23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A343-A94A-412E-BA95-DCD990FAA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AD06C-94F9-4189-A055-75B0CF3B97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79430-EF8A-4E49-B496-47394374F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725C9-8BF5-4EF8-9870-0F9D16DA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6DA94-292B-4087-ACDC-55BB5F599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35864-8EF4-4B3B-A6E2-258BFAC7C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6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3F43-6BD0-4C23-8CFD-A232DF6EA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824E-24A3-4002-A331-2FC38B6E0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C97BB9-8086-4B11-87EF-4F901EEC0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4280FE-A6CB-485F-8157-262282F66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C37AB-DBE2-4CCA-8424-89DEBF9314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B8D312-C90F-416D-9A38-2E90C43CA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0518E6-33DD-4468-A8AA-13E54BDC5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77AA81-3C9A-485F-9885-AECCD2C5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626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C4609-86D4-400B-8497-F9C8B1AFD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DC6651-5CDB-48A7-957F-1BE37CC9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5D8BF-ED94-4B33-9D33-6A5E16127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AD9F9A-10E1-423A-9B75-6D015C02C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9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507C6C-17B9-4CA9-9D2B-0FBEFF93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E1D971-95C2-43E9-BF75-A0A2F1E70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34FB0-1974-478C-9060-A304753CC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4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0436-4C01-407C-8211-A5AEB2DF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D3501-1B15-4BA0-AED7-F2271CE33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26309-4521-425B-AEB9-ACC0905A6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2E336-14F1-4091-9CF8-CFA6EF398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8734C-5258-47CD-831B-97972A83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C4B7C6-3FB2-4751-A39F-E5211939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17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75B2-DC8D-4563-A922-A5C8C9095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A2133-2196-42D2-B38C-228FA68D9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C3750-D281-48C6-8D50-3E4706A76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54D2D-2542-490E-9FAB-746B5646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B741E-E6A9-4621-AE81-F0A1B9F1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29E9F-ABC3-48B5-A99B-A81DC9E54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86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E3E1C7-27B8-4E4D-9BA2-56D7A4DC8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BD734-6AFB-466D-A2AD-BF405B6F8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7D8AA-209F-4390-9D86-701AF3E5E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1A2B1-E9A4-4C2E-943B-1B9354509E6D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02DC2-4407-4411-8A33-3EDA6B77C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9404B-05F5-458C-93B7-7EA2F5209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D4A64-D21F-42C0-A508-38673D06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994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13C0AA-73AB-425E-8406-492385A06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2" t="9091" r="925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1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FC4BA3D-5B0C-40BA-A844-17FCF82869D5}"/>
              </a:ext>
            </a:extLst>
          </p:cNvPr>
          <p:cNvSpPr txBox="1">
            <a:spLocks/>
          </p:cNvSpPr>
          <p:nvPr/>
        </p:nvSpPr>
        <p:spPr>
          <a:xfrm>
            <a:off x="477981" y="706316"/>
            <a:ext cx="4435271" cy="190002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200" b="0" i="0">
                <a:solidFill>
                  <a:schemeClr val="tx1"/>
                </a:solidFill>
                <a:latin typeface="IBM Plex Mono Light" panose="020B0409050000000000" pitchFamily="49" charset="77"/>
                <a:ea typeface="IBM Plex Mono Light" panose="020B0409050000000000" pitchFamily="49" charset="77"/>
                <a:cs typeface="IBM Plex Mono Light" panose="020B0409050000000000" pitchFamily="49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5pPr>
            <a:lvl6pPr marL="4834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6pPr>
            <a:lvl7pPr marL="96681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45022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93362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marL="0" marR="0" lvl="0" indent="0" fontAlgn="base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cloudmind4home: a multicloud connected device</a:t>
            </a: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761BF8-1012-4CE9-8716-87E18D102EA0}"/>
              </a:ext>
            </a:extLst>
          </p:cNvPr>
          <p:cNvSpPr txBox="1">
            <a:spLocks/>
          </p:cNvSpPr>
          <p:nvPr/>
        </p:nvSpPr>
        <p:spPr>
          <a:xfrm>
            <a:off x="477981" y="4785631"/>
            <a:ext cx="5522976" cy="57410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200" b="0" i="0">
                <a:solidFill>
                  <a:schemeClr val="tx1"/>
                </a:solidFill>
                <a:latin typeface="IBM Plex Mono Light" panose="020B0409050000000000" pitchFamily="49" charset="77"/>
                <a:ea typeface="IBM Plex Mono Light" panose="020B0409050000000000" pitchFamily="49" charset="77"/>
                <a:cs typeface="IBM Plex Mono Light" panose="020B0409050000000000" pitchFamily="49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5pPr>
            <a:lvl6pPr marL="4834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6pPr>
            <a:lvl7pPr marL="96681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45022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93362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IBM Plex Mono Light" panose="020B0409050000000000" pitchFamily="49" charset="77"/>
              </a:rPr>
              <a:t>Simone Romano</a:t>
            </a:r>
          </a:p>
          <a:p>
            <a:pPr marL="0" marR="0" lvl="0" indent="0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/>
              <a:t>s.romano1992@gmail.com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IBM Plex Mono Light" panose="020B0409050000000000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57834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>
            <a:extLst>
              <a:ext uri="{FF2B5EF4-FFF2-40B4-BE49-F238E27FC236}">
                <a16:creationId xmlns:a16="http://schemas.microsoft.com/office/drawing/2014/main" id="{DC943115-2BFE-4CF2-9B28-2196330162FE}"/>
              </a:ext>
            </a:extLst>
          </p:cNvPr>
          <p:cNvSpPr txBox="1">
            <a:spLocks/>
          </p:cNvSpPr>
          <p:nvPr/>
        </p:nvSpPr>
        <p:spPr>
          <a:xfrm>
            <a:off x="280416" y="234040"/>
            <a:ext cx="5522976" cy="57603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ts val="3733"/>
              </a:lnSpc>
              <a:spcBef>
                <a:spcPct val="0"/>
              </a:spcBef>
              <a:spcAft>
                <a:spcPts val="2400"/>
              </a:spcAft>
              <a:defRPr sz="3200" b="0" i="0">
                <a:solidFill>
                  <a:schemeClr val="tx1"/>
                </a:solidFill>
                <a:latin typeface="IBM Plex Mono Light" panose="020B0409050000000000" pitchFamily="49" charset="77"/>
                <a:ea typeface="IBM Plex Mono Light" panose="020B0409050000000000" pitchFamily="49" charset="77"/>
                <a:cs typeface="IBM Plex Mono Light" panose="020B0409050000000000" pitchFamily="49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5pPr>
            <a:lvl6pPr marL="4834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6pPr>
            <a:lvl7pPr marL="96681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45022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93362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ts val="3733"/>
              </a:lnSpc>
              <a:spcBef>
                <a:spcPct val="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Mono Light" panose="020B0409050000000000" pitchFamily="49" charset="77"/>
              </a:rPr>
              <a:t>Architecture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Mono Light" panose="020B0409050000000000" pitchFamily="49" charset="77"/>
            </a:endParaRPr>
          </a:p>
        </p:txBody>
      </p:sp>
      <p:sp>
        <p:nvSpPr>
          <p:cNvPr id="114" name="Slide Number Placeholder 3">
            <a:extLst>
              <a:ext uri="{FF2B5EF4-FFF2-40B4-BE49-F238E27FC236}">
                <a16:creationId xmlns:a16="http://schemas.microsoft.com/office/drawing/2014/main" id="{D5030DEC-8033-483D-98A2-DAD527DBC5DD}"/>
              </a:ext>
            </a:extLst>
          </p:cNvPr>
          <p:cNvSpPr txBox="1">
            <a:spLocks/>
          </p:cNvSpPr>
          <p:nvPr/>
        </p:nvSpPr>
        <p:spPr>
          <a:xfrm>
            <a:off x="9448800" y="6383868"/>
            <a:ext cx="2438309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b="0" i="0" kern="1200">
                <a:solidFill>
                  <a:schemeClr val="tx1"/>
                </a:solidFill>
                <a:latin typeface="IBM Plex Sans Light" panose="020B0403050000000000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Light" panose="020B0403050000000000" pitchFamily="34" charset="77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BM Plex Sans Light" panose="020B0403050000000000" pitchFamily="34" charset="77"/>
              <a:ea typeface="+mn-ea"/>
              <a:cs typeface="+mn-cs"/>
            </a:endParaRPr>
          </a:p>
        </p:txBody>
      </p:sp>
      <p:pic>
        <p:nvPicPr>
          <p:cNvPr id="115" name="Picture 114">
            <a:extLst>
              <a:ext uri="{FF2B5EF4-FFF2-40B4-BE49-F238E27FC236}">
                <a16:creationId xmlns:a16="http://schemas.microsoft.com/office/drawing/2014/main" id="{CCF76846-1135-4836-9E93-E894964A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35" y="1521623"/>
            <a:ext cx="1248015" cy="966600"/>
          </a:xfrm>
          <a:prstGeom prst="rect">
            <a:avLst/>
          </a:prstGeom>
          <a:ln>
            <a:solidFill>
              <a:srgbClr val="000000"/>
            </a:solidFill>
          </a:ln>
        </p:spPr>
      </p:pic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CBE24DF4-C23B-4799-8D56-9B849BCDFDD5}"/>
              </a:ext>
            </a:extLst>
          </p:cNvPr>
          <p:cNvCxnSpPr>
            <a:cxnSpLocks/>
          </p:cNvCxnSpPr>
          <p:nvPr/>
        </p:nvCxnSpPr>
        <p:spPr bwMode="auto">
          <a:xfrm>
            <a:off x="4976447" y="74645"/>
            <a:ext cx="0" cy="594555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lgDash"/>
            <a:headEnd type="none" w="med" len="med"/>
            <a:tailEnd type="none" w="med" len="med"/>
          </a:ln>
          <a:effectLst/>
        </p:spPr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679AB658-DA2F-4573-B0A4-75D79BCE5C8B}"/>
              </a:ext>
            </a:extLst>
          </p:cNvPr>
          <p:cNvSpPr txBox="1"/>
          <p:nvPr/>
        </p:nvSpPr>
        <p:spPr>
          <a:xfrm>
            <a:off x="721450" y="915698"/>
            <a:ext cx="2171031" cy="3048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IBM Plex Sans" charset="0"/>
                <a:ea typeface="IBM Plex Sans" charset="0"/>
                <a:cs typeface="IBM Plex Sans" charset="0"/>
              </a:rPr>
              <a:t>HOME NETWORK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283118D-A254-4C2A-B6A9-F9D0D722C931}"/>
              </a:ext>
            </a:extLst>
          </p:cNvPr>
          <p:cNvSpPr txBox="1"/>
          <p:nvPr/>
        </p:nvSpPr>
        <p:spPr>
          <a:xfrm>
            <a:off x="7809497" y="159945"/>
            <a:ext cx="1564546" cy="3048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  <a:latin typeface="IBM Plex Sans" charset="0"/>
                <a:ea typeface="IBM Plex Sans" charset="0"/>
                <a:cs typeface="IBM Plex Sans" charset="0"/>
              </a:rPr>
              <a:t>CLOUD</a:t>
            </a:r>
          </a:p>
        </p:txBody>
      </p:sp>
      <p:pic>
        <p:nvPicPr>
          <p:cNvPr id="119" name="Picture 118" descr="A picture containing object&#10;&#10;Description automatically generated">
            <a:extLst>
              <a:ext uri="{FF2B5EF4-FFF2-40B4-BE49-F238E27FC236}">
                <a16:creationId xmlns:a16="http://schemas.microsoft.com/office/drawing/2014/main" id="{7F359190-DDA3-4366-8EA9-FF6A7551C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760" y="2432239"/>
            <a:ext cx="1066937" cy="1214814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3D75C0FC-9A1F-44C0-99B7-368AC8D2BD53}"/>
              </a:ext>
            </a:extLst>
          </p:cNvPr>
          <p:cNvGrpSpPr/>
          <p:nvPr/>
        </p:nvGrpSpPr>
        <p:grpSpPr>
          <a:xfrm>
            <a:off x="115563" y="2851896"/>
            <a:ext cx="1646346" cy="888465"/>
            <a:chOff x="280416" y="3736075"/>
            <a:chExt cx="1646346" cy="888465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9A4797B-8BF3-40AB-9D82-4D61D2887733}"/>
                </a:ext>
              </a:extLst>
            </p:cNvPr>
            <p:cNvSpPr txBox="1"/>
            <p:nvPr/>
          </p:nvSpPr>
          <p:spPr>
            <a:xfrm>
              <a:off x="353422" y="3978209"/>
              <a:ext cx="1573340" cy="64633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sensing</a:t>
              </a: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8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()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IBM Plex Sans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notifyGoogleCloud</a:t>
              </a: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8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()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IBM Plex Sans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notifyIBMCloud</a:t>
              </a: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80"/>
                  </a:solidFill>
                  <a:effectLst/>
                  <a:highlight>
                    <a:srgbClr val="FFFFFF"/>
                  </a:highlight>
                  <a:uLnTx/>
                  <a:uFillTx/>
                  <a:latin typeface="IBM Plex Sans"/>
                </a:rPr>
                <a:t>()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A87E28C-279F-4D0B-A208-9CDDC28EB745}"/>
                </a:ext>
              </a:extLst>
            </p:cNvPr>
            <p:cNvSpPr txBox="1"/>
            <p:nvPr/>
          </p:nvSpPr>
          <p:spPr>
            <a:xfrm>
              <a:off x="280416" y="3736075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ts val="16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IBM Plex Sans" charset="0"/>
                  <a:ea typeface="IBM Plex Sans" charset="0"/>
                  <a:cs typeface="IBM Plex Sans" charset="0"/>
                </a:rPr>
                <a:t>python firmware</a:t>
              </a: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6A5AFA3-B709-4EC0-882F-17F647793182}"/>
              </a:ext>
            </a:extLst>
          </p:cNvPr>
          <p:cNvGrpSpPr/>
          <p:nvPr/>
        </p:nvGrpSpPr>
        <p:grpSpPr>
          <a:xfrm>
            <a:off x="6930055" y="951993"/>
            <a:ext cx="1564546" cy="1187297"/>
            <a:chOff x="4238846" y="1460354"/>
            <a:chExt cx="1564546" cy="1187297"/>
          </a:xfrm>
        </p:grpSpPr>
        <p:pic>
          <p:nvPicPr>
            <p:cNvPr id="124" name="Picture 123" descr="A close up of a logo&#10;&#10;Description automatically generated">
              <a:extLst>
                <a:ext uri="{FF2B5EF4-FFF2-40B4-BE49-F238E27FC236}">
                  <a16:creationId xmlns:a16="http://schemas.microsoft.com/office/drawing/2014/main" id="{CAFCFE23-A6DC-4E1F-8605-3CE5817BE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3541" y="1460354"/>
              <a:ext cx="1014779" cy="902026"/>
            </a:xfrm>
            <a:prstGeom prst="rect">
              <a:avLst/>
            </a:prstGeom>
          </p:spPr>
        </p:pic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BCDC2D30-D6CB-49E1-82C9-622853D2B75C}"/>
                </a:ext>
              </a:extLst>
            </p:cNvPr>
            <p:cNvSpPr txBox="1"/>
            <p:nvPr/>
          </p:nvSpPr>
          <p:spPr>
            <a:xfrm>
              <a:off x="4238846" y="2362380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IBM Plex Sans" charset="0"/>
                  <a:ea typeface="IBM Plex Sans" charset="0"/>
                  <a:cs typeface="IBM Plex Sans" charset="0"/>
                </a:rPr>
                <a:t>Cloud IoT Core</a:t>
              </a:r>
            </a:p>
          </p:txBody>
        </p:sp>
      </p:grpSp>
      <p:pic>
        <p:nvPicPr>
          <p:cNvPr id="126" name="Picture 125" descr="A picture containing outdoor&#10;&#10;Description automatically generated">
            <a:extLst>
              <a:ext uri="{FF2B5EF4-FFF2-40B4-BE49-F238E27FC236}">
                <a16:creationId xmlns:a16="http://schemas.microsoft.com/office/drawing/2014/main" id="{71B35DD7-9718-414E-BEE4-1809F0CF5A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556" y="4449132"/>
            <a:ext cx="1268973" cy="1241878"/>
          </a:xfrm>
          <a:prstGeom prst="rect">
            <a:avLst/>
          </a:prstGeom>
        </p:spPr>
      </p:pic>
      <p:sp>
        <p:nvSpPr>
          <p:cNvPr id="127" name="Rectangle 1">
            <a:extLst>
              <a:ext uri="{FF2B5EF4-FFF2-40B4-BE49-F238E27FC236}">
                <a16:creationId xmlns:a16="http://schemas.microsoft.com/office/drawing/2014/main" id="{061935F8-0C8A-4143-AAE2-1465A4DA9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4919" y="1892846"/>
            <a:ext cx="313636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{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offChipTempValue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22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offChipTempStatus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onboardBrightnessValue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0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onboardBrightnessStatus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"KO"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onboardBrightnessMessage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“KO"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onboardTemperatureValue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24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onboardTemperatureStatus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onboardHumidityValue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49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onboardHumidityStatus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barometerTemperaturValue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25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barometerTemperaturStatus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barometerPressureValue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  <a:latin typeface="IBM Plex Sans"/>
              </a:rPr>
              <a:t>101012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barometerPressureStatus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00"/>
                </a:highlight>
                <a:latin typeface="IBM Plex Sans"/>
              </a:rPr>
              <a:t>presenceValue</a:t>
            </a:r>
            <a:r>
              <a:rPr lang="en-US" sz="1000" dirty="0">
                <a:solidFill>
                  <a:srgbClr val="800000"/>
                </a:solidFill>
                <a:highlight>
                  <a:srgbClr val="FFFF00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00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00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00"/>
                </a:highlight>
                <a:latin typeface="IBM Plex Sans"/>
              </a:rPr>
              <a:t>0</a:t>
            </a:r>
            <a:r>
              <a:rPr lang="en-US" sz="1000" b="1" dirty="0">
                <a:solidFill>
                  <a:srgbClr val="8000FF"/>
                </a:solidFill>
                <a:highlight>
                  <a:srgbClr val="FFFF00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presenceStatus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presenceMessage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"No humans detected!"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rilevationTime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"07-01-2020 22:29:59.336902"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imei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"EMULATOR"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"props"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IBM Plex Sans"/>
              </a:rPr>
              <a:t> 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[]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IBM Plex Sans"/>
            </a:endParaRPr>
          </a:p>
          <a:p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  <a:latin typeface="IBM Plex Sans"/>
              </a:rPr>
              <a:t>}</a:t>
            </a:r>
            <a:endParaRPr lang="en-US" alt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F928AECE-0A24-4B67-9E75-B61EA056ADA3}"/>
              </a:ext>
            </a:extLst>
          </p:cNvPr>
          <p:cNvGrpSpPr/>
          <p:nvPr/>
        </p:nvGrpSpPr>
        <p:grpSpPr>
          <a:xfrm>
            <a:off x="5138101" y="1375384"/>
            <a:ext cx="1816305" cy="551193"/>
            <a:chOff x="5172681" y="1419415"/>
            <a:chExt cx="1816305" cy="551193"/>
          </a:xfrm>
        </p:grpSpPr>
        <p:sp>
          <p:nvSpPr>
            <p:cNvPr id="129" name="Rectangle 2">
              <a:extLst>
                <a:ext uri="{FF2B5EF4-FFF2-40B4-BE49-F238E27FC236}">
                  <a16:creationId xmlns:a16="http://schemas.microsoft.com/office/drawing/2014/main" id="{3FCAB7E8-EBC2-4037-83EB-02CA8BCCE5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2681" y="1724387"/>
              <a:ext cx="1816305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>
                  <a:solidFill>
                    <a:srgbClr val="000000"/>
                  </a:solidFill>
                  <a:latin typeface="Arial Unicode MS"/>
                </a:rPr>
                <a:t>/devices/</a:t>
              </a:r>
              <a:r>
                <a:rPr lang="en-US" altLang="en-US" sz="1000" i="1" dirty="0">
                  <a:solidFill>
                    <a:srgbClr val="000000"/>
                  </a:solidFill>
                  <a:latin typeface="Arial Unicode MS"/>
                </a:rPr>
                <a:t>DEVICE_ID</a:t>
              </a:r>
              <a:r>
                <a:rPr lang="en-US" altLang="en-US" sz="1000" dirty="0">
                  <a:solidFill>
                    <a:srgbClr val="000000"/>
                  </a:solidFill>
                  <a:latin typeface="Arial Unicode MS"/>
                </a:rPr>
                <a:t>/events</a:t>
              </a:r>
              <a:r>
                <a:rPr lang="en-US" altLang="en-US" sz="800" dirty="0">
                  <a:solidFill>
                    <a:srgbClr val="000000"/>
                  </a:solidFill>
                  <a:latin typeface="IBM Plex Sans"/>
                </a:rPr>
                <a:t> </a:t>
              </a:r>
              <a:endParaRPr lang="en-US" altLang="en-US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D3F9207-6379-4A2B-8017-9F69F08D127A}"/>
                </a:ext>
              </a:extLst>
            </p:cNvPr>
            <p:cNvSpPr/>
            <p:nvPr/>
          </p:nvSpPr>
          <p:spPr>
            <a:xfrm>
              <a:off x="5281999" y="1419415"/>
              <a:ext cx="13724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IBM Plex Sans"/>
                </a:rPr>
                <a:t>MQTT topic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A3981B8-E6BB-4E18-9887-47661F3CFC61}"/>
              </a:ext>
            </a:extLst>
          </p:cNvPr>
          <p:cNvGrpSpPr/>
          <p:nvPr/>
        </p:nvGrpSpPr>
        <p:grpSpPr>
          <a:xfrm>
            <a:off x="8749059" y="631862"/>
            <a:ext cx="1663192" cy="953154"/>
            <a:chOff x="8009287" y="1773588"/>
            <a:chExt cx="1663192" cy="953154"/>
          </a:xfrm>
        </p:grpSpPr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03EE9B83-CCC7-4B44-9038-E90BC6E8D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595" y="1773588"/>
              <a:ext cx="579276" cy="579276"/>
            </a:xfrm>
            <a:prstGeom prst="rect">
              <a:avLst/>
            </a:prstGeom>
          </p:spPr>
        </p:pic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80E7B736-C522-49FD-9638-45222BBDB009}"/>
                </a:ext>
              </a:extLst>
            </p:cNvPr>
            <p:cNvSpPr txBox="1"/>
            <p:nvPr/>
          </p:nvSpPr>
          <p:spPr>
            <a:xfrm>
              <a:off x="8107933" y="2305292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IBM Plex Sans" charset="0"/>
                  <a:ea typeface="IBM Plex Sans" charset="0"/>
                  <a:cs typeface="IBM Plex Sans" charset="0"/>
                </a:rPr>
                <a:t>Pub Sub</a:t>
              </a:r>
            </a:p>
          </p:txBody>
        </p:sp>
        <p:sp>
          <p:nvSpPr>
            <p:cNvPr id="134" name="Rectangle 2">
              <a:extLst>
                <a:ext uri="{FF2B5EF4-FFF2-40B4-BE49-F238E27FC236}">
                  <a16:creationId xmlns:a16="http://schemas.microsoft.com/office/drawing/2014/main" id="{455BB9E1-91C0-47D6-9860-ECE8C9DA9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9287" y="2481669"/>
              <a:ext cx="1014779" cy="245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000" dirty="0">
                  <a:solidFill>
                    <a:srgbClr val="000000"/>
                  </a:solidFill>
                  <a:latin typeface="Arial Unicode MS"/>
                </a:rPr>
                <a:t>telemetry topic</a:t>
              </a:r>
              <a:endParaRPr lang="en-US" altLang="en-US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</p:grpSp>
      <p:cxnSp>
        <p:nvCxnSpPr>
          <p:cNvPr id="135" name="Connector: Elbow 134">
            <a:extLst>
              <a:ext uri="{FF2B5EF4-FFF2-40B4-BE49-F238E27FC236}">
                <a16:creationId xmlns:a16="http://schemas.microsoft.com/office/drawing/2014/main" id="{8531D237-6323-4647-8A3A-4C9469B627E1}"/>
              </a:ext>
            </a:extLst>
          </p:cNvPr>
          <p:cNvCxnSpPr>
            <a:stCxn id="124" idx="3"/>
            <a:endCxn id="134" idx="1"/>
          </p:cNvCxnSpPr>
          <p:nvPr/>
        </p:nvCxnSpPr>
        <p:spPr bwMode="auto">
          <a:xfrm>
            <a:off x="8079529" y="1403006"/>
            <a:ext cx="669530" cy="59474"/>
          </a:xfrm>
          <a:prstGeom prst="bentConnector3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 w="med" len="med"/>
            <a:tailEnd type="triangle"/>
          </a:ln>
          <a:effectLst/>
        </p:spPr>
      </p:cxnSp>
      <p:pic>
        <p:nvPicPr>
          <p:cNvPr id="136" name="Picture 135" descr="A close up of a sign&#10;&#10;Description automatically generated">
            <a:extLst>
              <a:ext uri="{FF2B5EF4-FFF2-40B4-BE49-F238E27FC236}">
                <a16:creationId xmlns:a16="http://schemas.microsoft.com/office/drawing/2014/main" id="{2A71C7AE-2B20-41B8-8F21-E7E3995138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588" y="2275469"/>
            <a:ext cx="1396623" cy="605035"/>
          </a:xfrm>
          <a:prstGeom prst="rect">
            <a:avLst/>
          </a:prstGeom>
          <a:ln>
            <a:solidFill>
              <a:srgbClr val="000000"/>
            </a:solidFill>
          </a:ln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F63B6E20-2381-41C1-B555-9F59924F7ED1}"/>
              </a:ext>
            </a:extLst>
          </p:cNvPr>
          <p:cNvGrpSpPr/>
          <p:nvPr/>
        </p:nvGrpSpPr>
        <p:grpSpPr>
          <a:xfrm>
            <a:off x="10321785" y="1947028"/>
            <a:ext cx="1564546" cy="787123"/>
            <a:chOff x="9297677" y="2865229"/>
            <a:chExt cx="1564546" cy="787123"/>
          </a:xfrm>
        </p:grpSpPr>
        <p:pic>
          <p:nvPicPr>
            <p:cNvPr id="138" name="Picture 4" descr="Risultati immagini per bigquery">
              <a:extLst>
                <a:ext uri="{FF2B5EF4-FFF2-40B4-BE49-F238E27FC236}">
                  <a16:creationId xmlns:a16="http://schemas.microsoft.com/office/drawing/2014/main" id="{42ECE025-88B5-4D75-A673-D0B082B7C0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8483" y="2865229"/>
              <a:ext cx="567991" cy="514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4EEBB0C4-E1EE-4D9D-B943-275DC3449017}"/>
                </a:ext>
              </a:extLst>
            </p:cNvPr>
            <p:cNvSpPr txBox="1"/>
            <p:nvPr/>
          </p:nvSpPr>
          <p:spPr>
            <a:xfrm>
              <a:off x="9297677" y="3367081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IBM Plex Sans" charset="0"/>
                  <a:ea typeface="IBM Plex Sans" charset="0"/>
                  <a:cs typeface="IBM Plex Sans" charset="0"/>
                </a:rPr>
                <a:t>BigQuery</a:t>
              </a:r>
            </a:p>
          </p:txBody>
        </p:sp>
      </p:grp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460D541F-4D42-43CB-8FCB-5B8BDE2F2BCB}"/>
              </a:ext>
            </a:extLst>
          </p:cNvPr>
          <p:cNvCxnSpPr>
            <a:cxnSpLocks/>
            <a:stCxn id="134" idx="2"/>
            <a:endCxn id="136" idx="0"/>
          </p:cNvCxnSpPr>
          <p:nvPr/>
        </p:nvCxnSpPr>
        <p:spPr bwMode="auto">
          <a:xfrm rot="5400000">
            <a:off x="8762449" y="1781468"/>
            <a:ext cx="690453" cy="297549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000000"/>
            </a:solidFill>
            <a:prstDash val="solid"/>
            <a:headEnd type="none" w="med" len="med"/>
            <a:tailEnd type="triangle"/>
          </a:ln>
          <a:effectLst/>
        </p:spPr>
      </p:cxnSp>
      <p:cxnSp>
        <p:nvCxnSpPr>
          <p:cNvPr id="141" name="Connector: Elbow 140">
            <a:extLst>
              <a:ext uri="{FF2B5EF4-FFF2-40B4-BE49-F238E27FC236}">
                <a16:creationId xmlns:a16="http://schemas.microsoft.com/office/drawing/2014/main" id="{BD5CB7C4-CEC9-424A-B983-7D08032DA059}"/>
              </a:ext>
            </a:extLst>
          </p:cNvPr>
          <p:cNvCxnSpPr>
            <a:cxnSpLocks/>
            <a:stCxn id="136" idx="3"/>
            <a:endCxn id="138" idx="1"/>
          </p:cNvCxnSpPr>
          <p:nvPr/>
        </p:nvCxnSpPr>
        <p:spPr bwMode="auto">
          <a:xfrm flipV="1">
            <a:off x="9657211" y="2204066"/>
            <a:ext cx="755380" cy="373921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000000"/>
            </a:solidFill>
            <a:prstDash val="solid"/>
            <a:headEnd type="none" w="med" len="med"/>
            <a:tailEnd type="triangle"/>
          </a:ln>
          <a:effectLst/>
        </p:spPr>
      </p:cxn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375D2463-AD2C-42CF-8E32-81AE8847A73E}"/>
              </a:ext>
            </a:extLst>
          </p:cNvPr>
          <p:cNvGrpSpPr/>
          <p:nvPr/>
        </p:nvGrpSpPr>
        <p:grpSpPr>
          <a:xfrm>
            <a:off x="8622080" y="2847707"/>
            <a:ext cx="1790171" cy="727549"/>
            <a:chOff x="8328707" y="3598852"/>
            <a:chExt cx="1790171" cy="727549"/>
          </a:xfrm>
        </p:grpSpPr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25043787-7569-41C1-8778-11D593FFF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9500" b="94250" l="1500" r="97250">
                          <a14:foregroundMark x1="46833" y1="43917" x2="46833" y2="43917"/>
                          <a14:foregroundMark x1="52750" y1="51500" x2="52750" y2="51500"/>
                          <a14:foregroundMark x1="51083" y1="46500" x2="51083" y2="46500"/>
                          <a14:foregroundMark x1="49417" y1="45583" x2="49417" y2="45583"/>
                          <a14:foregroundMark x1="46833" y1="44750" x2="46833" y2="44750"/>
                          <a14:foregroundMark x1="46833" y1="43083" x2="46833" y2="43083"/>
                          <a14:foregroundMark x1="7417" y1="55667" x2="7417" y2="55667"/>
                          <a14:foregroundMark x1="41000" y1="9500" x2="41000" y2="9500"/>
                          <a14:foregroundMark x1="41000" y1="9500" x2="41000" y2="9500"/>
                          <a14:foregroundMark x1="93833" y1="50667" x2="93833" y2="50667"/>
                          <a14:foregroundMark x1="29250" y1="94333" x2="29250" y2="94333"/>
                          <a14:foregroundMark x1="1583" y1="50667" x2="1583" y2="50667"/>
                          <a14:foregroundMark x1="50250" y1="56500" x2="50250" y2="56500"/>
                          <a14:foregroundMark x1="43500" y1="56500" x2="43500" y2="56500"/>
                          <a14:foregroundMark x1="67000" y1="51500" x2="67000" y2="51500"/>
                          <a14:foregroundMark x1="67000" y1="49833" x2="67000" y2="49833"/>
                          <a14:foregroundMark x1="60333" y1="46500" x2="60333" y2="46500"/>
                          <a14:foregroundMark x1="55250" y1="46500" x2="55250" y2="46500"/>
                          <a14:foregroundMark x1="54417" y1="46500" x2="54417" y2="46500"/>
                          <a14:foregroundMark x1="54417" y1="46500" x2="54417" y2="46500"/>
                          <a14:foregroundMark x1="51917" y1="47333" x2="51917" y2="47333"/>
                          <a14:foregroundMark x1="50250" y1="46500" x2="50250" y2="46500"/>
                          <a14:foregroundMark x1="48583" y1="42250" x2="48583" y2="42250"/>
                          <a14:foregroundMark x1="47750" y1="40583" x2="58583" y2="38083"/>
                          <a14:foregroundMark x1="70333" y1="34750" x2="31583" y2="64250"/>
                          <a14:foregroundMark x1="31583" y1="64250" x2="78583" y2="58167"/>
                          <a14:foregroundMark x1="78583" y1="58167" x2="80417" y2="58167"/>
                          <a14:foregroundMark x1="67000" y1="54000" x2="20000" y2="47000"/>
                          <a14:foregroundMark x1="20000" y1="47000" x2="62500" y2="65750"/>
                          <a14:foregroundMark x1="62500" y1="65750" x2="87167" y2="56500"/>
                          <a14:foregroundMark x1="64500" y1="54000" x2="64500" y2="54000"/>
                          <a14:foregroundMark x1="65333" y1="53167" x2="65333" y2="53167"/>
                          <a14:foregroundMark x1="67000" y1="46500" x2="67000" y2="46500"/>
                          <a14:foregroundMark x1="67000" y1="46500" x2="67000" y2="46500"/>
                          <a14:foregroundMark x1="68667" y1="47333" x2="68667" y2="47333"/>
                          <a14:foregroundMark x1="68667" y1="43083" x2="68667" y2="43083"/>
                          <a14:foregroundMark x1="62833" y1="38083" x2="62833" y2="38083"/>
                          <a14:foregroundMark x1="62833" y1="38083" x2="62833" y2="38083"/>
                          <a14:foregroundMark x1="62833" y1="38083" x2="62833" y2="38083"/>
                          <a14:foregroundMark x1="62833" y1="38083" x2="62833" y2="38083"/>
                          <a14:foregroundMark x1="60333" y1="36417" x2="60333" y2="36417"/>
                          <a14:foregroundMark x1="57750" y1="33833" x2="55250" y2="31333"/>
                          <a14:foregroundMark x1="54417" y1="31333" x2="54417" y2="31333"/>
                          <a14:foregroundMark x1="53583" y1="30500" x2="53583" y2="30500"/>
                          <a14:foregroundMark x1="53583" y1="30500" x2="53583" y2="30500"/>
                          <a14:foregroundMark x1="51083" y1="28833" x2="51083" y2="28833"/>
                          <a14:foregroundMark x1="51083" y1="28833" x2="51083" y2="28833"/>
                          <a14:foregroundMark x1="49417" y1="28833" x2="49417" y2="28833"/>
                          <a14:foregroundMark x1="44333" y1="28833" x2="44333" y2="28833"/>
                          <a14:foregroundMark x1="43500" y1="28833" x2="43500" y2="28833"/>
                          <a14:foregroundMark x1="42667" y1="31333" x2="42667" y2="31333"/>
                          <a14:foregroundMark x1="40167" y1="33000" x2="40167" y2="33000"/>
                          <a14:foregroundMark x1="36833" y1="33833" x2="36833" y2="33833"/>
                          <a14:foregroundMark x1="34250" y1="33833" x2="34250" y2="33833"/>
                          <a14:foregroundMark x1="32583" y1="33833" x2="32583" y2="33833"/>
                          <a14:foregroundMark x1="31750" y1="33833" x2="31750" y2="33833"/>
                          <a14:foregroundMark x1="30917" y1="33000" x2="30917" y2="33000"/>
                          <a14:foregroundMark x1="30917" y1="33000" x2="30917" y2="33000"/>
                          <a14:foregroundMark x1="30917" y1="33000" x2="50250" y2="41417"/>
                          <a14:foregroundMark x1="50250" y1="41417" x2="38500" y2="28833"/>
                          <a14:foregroundMark x1="38500" y1="28833" x2="40167" y2="37250"/>
                          <a14:foregroundMark x1="30083" y1="38083" x2="39333" y2="63250"/>
                          <a14:foregroundMark x1="31750" y1="50667" x2="68667" y2="47333"/>
                          <a14:foregroundMark x1="47750" y1="74167" x2="41000" y2="69917"/>
                          <a14:foregroundMark x1="41000" y1="65750" x2="53583" y2="65750"/>
                          <a14:foregroundMark x1="40167" y1="63250" x2="51917" y2="74167"/>
                          <a14:foregroundMark x1="56083" y1="67417" x2="50250" y2="71667"/>
                          <a14:foregroundMark x1="56083" y1="55667" x2="66167" y2="44750"/>
                          <a14:foregroundMark x1="69500" y1="38917" x2="68667" y2="60750"/>
                          <a14:foregroundMark x1="30917" y1="52333" x2="38500" y2="59083"/>
                          <a14:foregroundMark x1="97250" y1="50667" x2="97250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8707" y="3598852"/>
              <a:ext cx="727549" cy="727549"/>
            </a:xfrm>
            <a:prstGeom prst="rect">
              <a:avLst/>
            </a:prstGeom>
          </p:spPr>
        </p:pic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BE639FA-632B-4ADB-8B51-E1D1DC725D4C}"/>
                </a:ext>
              </a:extLst>
            </p:cNvPr>
            <p:cNvSpPr txBox="1"/>
            <p:nvPr/>
          </p:nvSpPr>
          <p:spPr>
            <a:xfrm>
              <a:off x="8995316" y="3611144"/>
              <a:ext cx="1123562" cy="695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solidFill>
                    <a:srgbClr val="000000"/>
                  </a:solidFill>
                  <a:latin typeface="IBM Plex Sans" charset="0"/>
                  <a:ea typeface="IBM Plex Sans" charset="0"/>
                  <a:cs typeface="IBM Plex Sans" charset="0"/>
                </a:rPr>
                <a:t>Google Kubernetes engine</a:t>
              </a:r>
            </a:p>
          </p:txBody>
        </p:sp>
      </p:grpSp>
      <p:sp>
        <p:nvSpPr>
          <p:cNvPr id="145" name="Rectangle 5">
            <a:extLst>
              <a:ext uri="{FF2B5EF4-FFF2-40B4-BE49-F238E27FC236}">
                <a16:creationId xmlns:a16="http://schemas.microsoft.com/office/drawing/2014/main" id="{9BDED300-8E8D-4C04-BC14-87580206A4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8100" y="4163408"/>
            <a:ext cx="2348319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iot-2/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evt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/</a:t>
            </a:r>
            <a:r>
              <a:rPr lang="en-US" altLang="en-US" sz="1000" i="1" dirty="0" err="1">
                <a:solidFill>
                  <a:srgbClr val="000000"/>
                </a:solidFill>
                <a:latin typeface="Arial Unicode MS"/>
              </a:rPr>
              <a:t>event_id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/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fmt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/</a:t>
            </a:r>
            <a:r>
              <a:rPr lang="en-US" altLang="en-US" sz="1000" i="1" dirty="0" err="1">
                <a:solidFill>
                  <a:srgbClr val="000000"/>
                </a:solidFill>
                <a:latin typeface="Arial Unicode MS"/>
              </a:rPr>
              <a:t>format_string</a:t>
            </a:r>
            <a:r>
              <a:rPr lang="en-US" altLang="en-US" sz="800" dirty="0">
                <a:solidFill>
                  <a:srgbClr val="000000"/>
                </a:solidFill>
                <a:latin typeface="IBM Plex Sans"/>
              </a:rPr>
              <a:t> </a:t>
            </a:r>
            <a:endParaRPr lang="en-US" alt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D94C841E-D063-4A80-8661-D583E8838BD7}"/>
              </a:ext>
            </a:extLst>
          </p:cNvPr>
          <p:cNvSpPr/>
          <p:nvPr/>
        </p:nvSpPr>
        <p:spPr>
          <a:xfrm>
            <a:off x="5322408" y="3851855"/>
            <a:ext cx="1372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MQTT topic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734A23C-37A8-4CF6-8FEC-60C48C3C2941}"/>
              </a:ext>
            </a:extLst>
          </p:cNvPr>
          <p:cNvSpPr/>
          <p:nvPr/>
        </p:nvSpPr>
        <p:spPr bwMode="auto">
          <a:xfrm>
            <a:off x="6656086" y="4675836"/>
            <a:ext cx="1135661" cy="605035"/>
          </a:xfrm>
          <a:prstGeom prst="rect">
            <a:avLst/>
          </a:prstGeom>
          <a:solidFill>
            <a:srgbClr val="000000"/>
          </a:solidFill>
          <a:ln w="25400" cap="flat" cmpd="sng" algn="ctr">
            <a:solidFill>
              <a:srgbClr val="0062F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BM Plex Sans" panose="020B0503050000000000" pitchFamily="34" charset="77"/>
                <a:ea typeface="+mn-ea"/>
                <a:cs typeface="+mn-cs"/>
              </a:rPr>
              <a:t>Physical interface – user defined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5E5F40E-D7F5-4B2E-86D6-FBAFE94B27D7}"/>
              </a:ext>
            </a:extLst>
          </p:cNvPr>
          <p:cNvSpPr/>
          <p:nvPr/>
        </p:nvSpPr>
        <p:spPr bwMode="auto">
          <a:xfrm>
            <a:off x="6594165" y="5566923"/>
            <a:ext cx="1135661" cy="605035"/>
          </a:xfrm>
          <a:prstGeom prst="rect">
            <a:avLst/>
          </a:prstGeom>
          <a:solidFill>
            <a:srgbClr val="000000"/>
          </a:solidFill>
          <a:ln w="25400" cap="flat" cmpd="sng" algn="ctr">
            <a:solidFill>
              <a:srgbClr val="0062FF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BM Plex Sans" panose="020B0503050000000000" pitchFamily="34" charset="77"/>
                <a:ea typeface="+mn-ea"/>
                <a:cs typeface="+mn-cs"/>
              </a:rPr>
              <a:t>Logical interface – user defined</a:t>
            </a:r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5F3F415B-5F1B-4C33-8775-A59C9471E176}"/>
              </a:ext>
            </a:extLst>
          </p:cNvPr>
          <p:cNvCxnSpPr>
            <a:cxnSpLocks/>
            <a:stCxn id="126" idx="3"/>
            <a:endCxn id="147" idx="1"/>
          </p:cNvCxnSpPr>
          <p:nvPr/>
        </p:nvCxnSpPr>
        <p:spPr bwMode="auto">
          <a:xfrm flipV="1">
            <a:off x="6459529" y="4978354"/>
            <a:ext cx="196557" cy="91717"/>
          </a:xfrm>
          <a:prstGeom prst="straightConnector1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 w="med" len="med"/>
            <a:tailEnd type="triangle"/>
          </a:ln>
          <a:effectLst/>
        </p:spPr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18858924-CB47-4E15-9E0F-D2DD68C6FFD8}"/>
              </a:ext>
            </a:extLst>
          </p:cNvPr>
          <p:cNvCxnSpPr>
            <a:stCxn id="147" idx="2"/>
            <a:endCxn id="148" idx="0"/>
          </p:cNvCxnSpPr>
          <p:nvPr/>
        </p:nvCxnSpPr>
        <p:spPr bwMode="auto">
          <a:xfrm flipH="1">
            <a:off x="7161996" y="5280871"/>
            <a:ext cx="61921" cy="286052"/>
          </a:xfrm>
          <a:prstGeom prst="straightConnector1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 w="med" len="med"/>
            <a:tailEnd type="triangle"/>
          </a:ln>
          <a:effectLst/>
        </p:spPr>
      </p:cxnSp>
      <p:sp>
        <p:nvSpPr>
          <p:cNvPr id="151" name="Rectangle 150">
            <a:extLst>
              <a:ext uri="{FF2B5EF4-FFF2-40B4-BE49-F238E27FC236}">
                <a16:creationId xmlns:a16="http://schemas.microsoft.com/office/drawing/2014/main" id="{571B54A9-18A2-467A-88DE-71EE3B58B5C8}"/>
              </a:ext>
            </a:extLst>
          </p:cNvPr>
          <p:cNvSpPr/>
          <p:nvPr/>
        </p:nvSpPr>
        <p:spPr>
          <a:xfrm>
            <a:off x="8494601" y="5587184"/>
            <a:ext cx="1372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MQTT topic</a:t>
            </a:r>
          </a:p>
        </p:txBody>
      </p:sp>
      <p:sp>
        <p:nvSpPr>
          <p:cNvPr id="152" name="Rectangle 10">
            <a:extLst>
              <a:ext uri="{FF2B5EF4-FFF2-40B4-BE49-F238E27FC236}">
                <a16:creationId xmlns:a16="http://schemas.microsoft.com/office/drawing/2014/main" id="{74805ED2-22A5-4EDD-A2DF-1B755230F7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2616" y="5907226"/>
            <a:ext cx="406895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iot-2/type/${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typeId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}/id/${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deviceId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}/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intf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/${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logicalInterfaceId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}/</a:t>
            </a:r>
            <a:r>
              <a:rPr lang="en-US" altLang="en-US" sz="1000" dirty="0" err="1">
                <a:solidFill>
                  <a:srgbClr val="000000"/>
                </a:solidFill>
                <a:latin typeface="Arial Unicode MS"/>
              </a:rPr>
              <a:t>evt</a:t>
            </a:r>
            <a:r>
              <a:rPr lang="en-US" altLang="en-US" sz="1000" dirty="0">
                <a:solidFill>
                  <a:srgbClr val="000000"/>
                </a:solidFill>
                <a:latin typeface="Arial Unicode MS"/>
              </a:rPr>
              <a:t>/state</a:t>
            </a:r>
            <a:r>
              <a:rPr lang="en-US" altLang="en-US" sz="800" dirty="0">
                <a:solidFill>
                  <a:srgbClr val="000000"/>
                </a:solidFill>
                <a:latin typeface="IBM Plex Sans"/>
              </a:rPr>
              <a:t> </a:t>
            </a:r>
            <a:endParaRPr lang="en-US" alt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53" name="Picture 152" descr="A picture containing object&#10;&#10;Description automatically generated">
            <a:extLst>
              <a:ext uri="{FF2B5EF4-FFF2-40B4-BE49-F238E27FC236}">
                <a16:creationId xmlns:a16="http://schemas.microsoft.com/office/drawing/2014/main" id="{F505A4DB-2145-419E-9EF2-0219EDA1EAF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716" y="3600630"/>
            <a:ext cx="475501" cy="475501"/>
          </a:xfrm>
          <a:prstGeom prst="rect">
            <a:avLst/>
          </a:prstGeom>
        </p:spPr>
      </p:pic>
      <p:pic>
        <p:nvPicPr>
          <p:cNvPr id="154" name="Picture 153" descr="A picture containing object&#10;&#10;Description automatically generated">
            <a:extLst>
              <a:ext uri="{FF2B5EF4-FFF2-40B4-BE49-F238E27FC236}">
                <a16:creationId xmlns:a16="http://schemas.microsoft.com/office/drawing/2014/main" id="{4995EFCA-1BEC-4731-BE26-547D168338F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940" y="1029049"/>
            <a:ext cx="475501" cy="475501"/>
          </a:xfrm>
          <a:prstGeom prst="rect">
            <a:avLst/>
          </a:prstGeom>
        </p:spPr>
      </p:pic>
      <p:pic>
        <p:nvPicPr>
          <p:cNvPr id="155" name="Picture 154" descr="A picture containing object&#10;&#10;Description automatically generated">
            <a:extLst>
              <a:ext uri="{FF2B5EF4-FFF2-40B4-BE49-F238E27FC236}">
                <a16:creationId xmlns:a16="http://schemas.microsoft.com/office/drawing/2014/main" id="{5A33D7C8-A935-4758-B74E-A4183648532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07" y="1504550"/>
            <a:ext cx="475501" cy="475501"/>
          </a:xfrm>
          <a:prstGeom prst="rect">
            <a:avLst/>
          </a:prstGeom>
        </p:spPr>
      </p:pic>
      <p:pic>
        <p:nvPicPr>
          <p:cNvPr id="156" name="Picture 155" descr="A picture containing object&#10;&#10;Description automatically generated">
            <a:extLst>
              <a:ext uri="{FF2B5EF4-FFF2-40B4-BE49-F238E27FC236}">
                <a16:creationId xmlns:a16="http://schemas.microsoft.com/office/drawing/2014/main" id="{87BB994D-9AF4-4FB7-A632-E91A34B9A30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05" y="2016899"/>
            <a:ext cx="475501" cy="475501"/>
          </a:xfrm>
          <a:prstGeom prst="rect">
            <a:avLst/>
          </a:prstGeom>
        </p:spPr>
      </p:pic>
      <p:pic>
        <p:nvPicPr>
          <p:cNvPr id="157" name="Picture 156" descr="A yellow sign with black text&#10;&#10;Description automatically generated">
            <a:extLst>
              <a:ext uri="{FF2B5EF4-FFF2-40B4-BE49-F238E27FC236}">
                <a16:creationId xmlns:a16="http://schemas.microsoft.com/office/drawing/2014/main" id="{FEE3D2E6-CD8F-45C3-93AA-94273FED678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66" y="2958919"/>
            <a:ext cx="518304" cy="518304"/>
          </a:xfrm>
          <a:prstGeom prst="rect">
            <a:avLst/>
          </a:prstGeom>
        </p:spPr>
      </p:pic>
      <p:pic>
        <p:nvPicPr>
          <p:cNvPr id="158" name="Picture 157" descr="A picture containing object&#10;&#10;Description automatically generated">
            <a:extLst>
              <a:ext uri="{FF2B5EF4-FFF2-40B4-BE49-F238E27FC236}">
                <a16:creationId xmlns:a16="http://schemas.microsoft.com/office/drawing/2014/main" id="{E74A9AE1-6EF1-49E3-9F8F-A62219324B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996" y="3876862"/>
            <a:ext cx="475501" cy="475501"/>
          </a:xfrm>
          <a:prstGeom prst="rect">
            <a:avLst/>
          </a:prstGeom>
        </p:spPr>
      </p:pic>
      <p:pic>
        <p:nvPicPr>
          <p:cNvPr id="159" name="Picture 158" descr="A picture containing object&#10;&#10;Description automatically generated">
            <a:extLst>
              <a:ext uri="{FF2B5EF4-FFF2-40B4-BE49-F238E27FC236}">
                <a16:creationId xmlns:a16="http://schemas.microsoft.com/office/drawing/2014/main" id="{4FAD6802-326B-4609-8D21-D3AFAA4E241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98" y="4669055"/>
            <a:ext cx="475501" cy="475501"/>
          </a:xfrm>
          <a:prstGeom prst="rect">
            <a:avLst/>
          </a:prstGeom>
        </p:spPr>
      </p:pic>
      <p:sp>
        <p:nvSpPr>
          <p:cNvPr id="160" name="Rectangle 159">
            <a:extLst>
              <a:ext uri="{FF2B5EF4-FFF2-40B4-BE49-F238E27FC236}">
                <a16:creationId xmlns:a16="http://schemas.microsoft.com/office/drawing/2014/main" id="{66FB7A3F-F3E9-4D59-A2A6-ABCEF767E7C6}"/>
              </a:ext>
            </a:extLst>
          </p:cNvPr>
          <p:cNvSpPr/>
          <p:nvPr/>
        </p:nvSpPr>
        <p:spPr>
          <a:xfrm>
            <a:off x="7847657" y="5096055"/>
            <a:ext cx="25760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IBM Plex Sans"/>
              </a:rPr>
              <a:t>"</a:t>
            </a:r>
            <a:r>
              <a:rPr lang="en-US" dirty="0" err="1">
                <a:solidFill>
                  <a:srgbClr val="800000"/>
                </a:solidFill>
                <a:highlight>
                  <a:srgbClr val="FFFF00"/>
                </a:highlight>
                <a:latin typeface="IBM Plex Sans"/>
              </a:rPr>
              <a:t>presenceValue</a:t>
            </a:r>
            <a:r>
              <a:rPr lang="en-US" dirty="0">
                <a:solidFill>
                  <a:srgbClr val="800000"/>
                </a:solidFill>
                <a:highlight>
                  <a:srgbClr val="FFFF00"/>
                </a:highlight>
                <a:latin typeface="IBM Plex Sans"/>
              </a:rPr>
              <a:t>"</a:t>
            </a:r>
            <a:r>
              <a:rPr lang="en-US" b="1" dirty="0">
                <a:solidFill>
                  <a:srgbClr val="8000FF"/>
                </a:solidFill>
                <a:highlight>
                  <a:srgbClr val="FFFF00"/>
                </a:highlight>
                <a:latin typeface="IBM Plex Sans"/>
              </a:rPr>
              <a:t>: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IBM Plex Sans"/>
              </a:rPr>
              <a:t> 1/</a:t>
            </a:r>
            <a:r>
              <a:rPr lang="en-US" dirty="0">
                <a:solidFill>
                  <a:srgbClr val="FF8000"/>
                </a:solidFill>
                <a:highlight>
                  <a:srgbClr val="FFFF00"/>
                </a:highlight>
                <a:latin typeface="IBM Plex Sans"/>
              </a:rPr>
              <a:t>0</a:t>
            </a:r>
            <a:endParaRPr lang="en-US" dirty="0">
              <a:solidFill>
                <a:srgbClr val="000000"/>
              </a:solidFill>
              <a:highlight>
                <a:srgbClr val="FFFF00"/>
              </a:highlight>
              <a:latin typeface="IBM Plex Sans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5E8CA356-C87A-4F1B-9018-5F76D0EB6F53}"/>
              </a:ext>
            </a:extLst>
          </p:cNvPr>
          <p:cNvSpPr/>
          <p:nvPr/>
        </p:nvSpPr>
        <p:spPr bwMode="auto">
          <a:xfrm>
            <a:off x="5106090" y="556710"/>
            <a:ext cx="6780239" cy="3124335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lg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" panose="020B0503050000000000" pitchFamily="34" charset="77"/>
              <a:ea typeface="+mn-ea"/>
              <a:cs typeface="+mn-cs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4A441BFC-15D9-453B-9D31-30C1AA2AA773}"/>
              </a:ext>
            </a:extLst>
          </p:cNvPr>
          <p:cNvSpPr/>
          <p:nvPr/>
        </p:nvSpPr>
        <p:spPr bwMode="auto">
          <a:xfrm>
            <a:off x="5138100" y="3876862"/>
            <a:ext cx="6982364" cy="2689776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lg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BM Plex Sans" panose="020B0503050000000000" pitchFamily="34" charset="77"/>
              <a:ea typeface="+mn-ea"/>
              <a:cs typeface="+mn-cs"/>
            </a:endParaRPr>
          </a:p>
        </p:txBody>
      </p:sp>
      <p:pic>
        <p:nvPicPr>
          <p:cNvPr id="163" name="Picture 162">
            <a:extLst>
              <a:ext uri="{FF2B5EF4-FFF2-40B4-BE49-F238E27FC236}">
                <a16:creationId xmlns:a16="http://schemas.microsoft.com/office/drawing/2014/main" id="{20D90641-0693-441B-AA22-7E47ECFD4E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847" y="427218"/>
            <a:ext cx="2749062" cy="1546347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B293E0F7-6F24-42FA-A34B-D0166114C66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2202" y="3883313"/>
            <a:ext cx="2355976" cy="1322653"/>
          </a:xfrm>
          <a:prstGeom prst="rect">
            <a:avLst/>
          </a:prstGeom>
        </p:spPr>
      </p:pic>
      <p:pic>
        <p:nvPicPr>
          <p:cNvPr id="165" name="Picture 164" descr="A yellow sign with black text&#10;&#10;Description automatically generated">
            <a:extLst>
              <a:ext uri="{FF2B5EF4-FFF2-40B4-BE49-F238E27FC236}">
                <a16:creationId xmlns:a16="http://schemas.microsoft.com/office/drawing/2014/main" id="{9D7D6DE1-147B-42FC-9BEF-1E125843BB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135" y="5465387"/>
            <a:ext cx="518304" cy="51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1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207</Words>
  <Application>Microsoft Office PowerPoint</Application>
  <PresentationFormat>Widescreen</PresentationFormat>
  <Paragraphs>46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Arial Unicode MS</vt:lpstr>
      <vt:lpstr>Calibri</vt:lpstr>
      <vt:lpstr>Calibri Light</vt:lpstr>
      <vt:lpstr>IBM Plex Mono Light</vt:lpstr>
      <vt:lpstr>IBM Plex Sans</vt:lpstr>
      <vt:lpstr>IBM Plex Sans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Simone Romano</dc:creator>
  <cp:lastModifiedBy>Simone Romano</cp:lastModifiedBy>
  <cp:revision>2</cp:revision>
  <dcterms:created xsi:type="dcterms:W3CDTF">2020-02-23T09:44:22Z</dcterms:created>
  <dcterms:modified xsi:type="dcterms:W3CDTF">2020-02-23T09:45:45Z</dcterms:modified>
</cp:coreProperties>
</file>